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2" r:id="rId5"/>
    <p:sldId id="265" r:id="rId6"/>
    <p:sldId id="278" r:id="rId7"/>
    <p:sldId id="277" r:id="rId8"/>
    <p:sldId id="279" r:id="rId9"/>
    <p:sldId id="261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8A0"/>
    <a:srgbClr val="103F5C"/>
    <a:srgbClr val="36ACE2"/>
    <a:srgbClr val="AB2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B0DF3-9664-4D8A-9356-FDBD42E1F7F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FFF06-348E-4EEF-B3B6-B43F8802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4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1B76-69FE-4B8B-B239-0002E540E77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ECB2-5DD6-4DA7-B77F-1F91AE60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645" y="205099"/>
            <a:ext cx="11818834" cy="6511895"/>
          </a:xfrm>
          <a:prstGeom prst="rect">
            <a:avLst/>
          </a:prstGeom>
          <a:solidFill>
            <a:srgbClr val="36ACE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3502" y="3452501"/>
            <a:ext cx="5781373" cy="3251677"/>
          </a:xfrm>
          <a:prstGeom prst="rect">
            <a:avLst/>
          </a:prstGeom>
          <a:solidFill>
            <a:srgbClr val="103F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230736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80332" y="205099"/>
            <a:ext cx="5952073" cy="3161944"/>
          </a:xfrm>
          <a:prstGeom prst="rect">
            <a:avLst/>
          </a:prstGeom>
          <a:solidFill>
            <a:srgbClr val="103F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900020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40665" y="337558"/>
            <a:ext cx="11593394" cy="624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>
          <a:xfrm>
            <a:off x="340591" y="343992"/>
            <a:ext cx="11593468" cy="619993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94875" y="205099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994875" y="6392254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11777" y="1089415"/>
            <a:ext cx="2375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 1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40589" y="337558"/>
            <a:ext cx="11593469" cy="1229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2" y="5861225"/>
            <a:ext cx="11622137" cy="7263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10" y="6103479"/>
            <a:ext cx="1046723" cy="356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564022"/>
            <a:ext cx="1950724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645" y="205099"/>
            <a:ext cx="11818834" cy="6511895"/>
          </a:xfrm>
          <a:prstGeom prst="rect">
            <a:avLst/>
          </a:prstGeom>
          <a:solidFill>
            <a:srgbClr val="8A98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13502" y="3452501"/>
            <a:ext cx="5781373" cy="3251677"/>
          </a:xfrm>
          <a:prstGeom prst="rect">
            <a:avLst/>
          </a:prstGeom>
          <a:solidFill>
            <a:srgbClr val="AB2B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80332" y="205099"/>
            <a:ext cx="5952073" cy="3161944"/>
          </a:xfrm>
          <a:prstGeom prst="rect">
            <a:avLst/>
          </a:prstGeom>
          <a:solidFill>
            <a:srgbClr val="AB2B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11922" y="337558"/>
            <a:ext cx="11622280" cy="624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94875" y="205099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994875" y="6392254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230736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1900020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2" y="5845323"/>
            <a:ext cx="11622137" cy="726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1921" y="337558"/>
            <a:ext cx="11622137" cy="12293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9483" y="451514"/>
            <a:ext cx="335255" cy="3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6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645" y="205099"/>
            <a:ext cx="11818834" cy="6511895"/>
          </a:xfrm>
          <a:prstGeom prst="rect">
            <a:avLst/>
          </a:prstGeom>
          <a:solidFill>
            <a:srgbClr val="36ACE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13502" y="3452501"/>
            <a:ext cx="5781373" cy="3251677"/>
          </a:xfrm>
          <a:prstGeom prst="rect">
            <a:avLst/>
          </a:prstGeom>
          <a:solidFill>
            <a:srgbClr val="103F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80332" y="205099"/>
            <a:ext cx="5952073" cy="3161944"/>
          </a:xfrm>
          <a:prstGeom prst="rect">
            <a:avLst/>
          </a:prstGeom>
          <a:solidFill>
            <a:srgbClr val="103F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11922" y="337558"/>
            <a:ext cx="11622280" cy="624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94875" y="205099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994875" y="6392254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230736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1900020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2" y="5845323"/>
            <a:ext cx="11622137" cy="726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1921" y="337558"/>
            <a:ext cx="11622137" cy="12293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9483" y="451514"/>
            <a:ext cx="335255" cy="3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874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645" y="205099"/>
            <a:ext cx="11818834" cy="6511895"/>
          </a:xfrm>
          <a:prstGeom prst="rect">
            <a:avLst/>
          </a:prstGeom>
          <a:solidFill>
            <a:srgbClr val="36ACE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3502" y="3452501"/>
            <a:ext cx="5781373" cy="3251677"/>
          </a:xfrm>
          <a:prstGeom prst="rect">
            <a:avLst/>
          </a:prstGeom>
          <a:solidFill>
            <a:srgbClr val="103F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80332" y="205099"/>
            <a:ext cx="5952073" cy="3161944"/>
          </a:xfrm>
          <a:prstGeom prst="rect">
            <a:avLst/>
          </a:prstGeom>
          <a:solidFill>
            <a:srgbClr val="103F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03234" y="145779"/>
            <a:ext cx="11622280" cy="624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94875" y="205099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994875" y="6392254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230736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900020" y="3230310"/>
            <a:ext cx="85458" cy="35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3" y="5793172"/>
            <a:ext cx="11622137" cy="726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1921" y="337558"/>
            <a:ext cx="11622137" cy="12293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3246" y="5308417"/>
            <a:ext cx="8683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© Stellenbosch University. Some rights reserved. The material featured in this publication is licensed under the Creative Commons Attribution-Non-Commercial License. </a:t>
            </a:r>
            <a:r>
              <a:rPr lang="en-US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Parts of this program are inspired by work with Cambridge Institute for Sustainability Leadership (CISL) on the first Analysis to Action Executive Education program held at Cambridge University, July 2018.</a:t>
            </a:r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9483" y="451514"/>
            <a:ext cx="335255" cy="3953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10" y="6103479"/>
            <a:ext cx="1046723" cy="3569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99" y="2369114"/>
            <a:ext cx="4431801" cy="81381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754439" y="1902029"/>
            <a:ext cx="8683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Supported</a:t>
            </a:r>
            <a:r>
              <a:rPr lang="en-ZA" sz="13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by:</a:t>
            </a:r>
            <a:endParaRPr lang="en-US" sz="13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80" y="3905386"/>
            <a:ext cx="5023114" cy="79553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754439" y="3437056"/>
            <a:ext cx="8683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ZA" sz="13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partners:</a:t>
            </a:r>
            <a:endParaRPr lang="en-US" sz="13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01651" y="5781164"/>
            <a:ext cx="75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sole responsibility of this publication lies with the author.  The European Union is not responsible for any use that may be made of the information contained therein.  </a:t>
            </a:r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58" y="4009639"/>
            <a:ext cx="1813313" cy="596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60" y="3913162"/>
            <a:ext cx="773693" cy="6928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564022"/>
            <a:ext cx="1950724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02072-322C-4AFF-B96A-52A2A0ABDD5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5C25-883F-413C-B4DD-579D865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188" y="2760626"/>
            <a:ext cx="540684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An Executive Education Program on Disaster Risk Finance in Africa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4188" y="2236085"/>
            <a:ext cx="489800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Analysis to Action: </a:t>
            </a:r>
            <a:endParaRPr lang="en-US" sz="4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4188" y="3952980"/>
            <a:ext cx="540684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</a:rPr>
              <a:t>2 – 6 September 2019</a:t>
            </a:r>
          </a:p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</a:rPr>
              <a:t>Stellenbosch University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78038" y="3864634"/>
            <a:ext cx="51413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2250" y="379350"/>
            <a:ext cx="45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 name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ADAPTIVE SOCIAL PROTECTION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2192" y="379350"/>
            <a:ext cx="33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Session name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CASE STUDY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6"/>
          <p:cNvSpPr txBox="1">
            <a:spLocks/>
          </p:cNvSpPr>
          <p:nvPr/>
        </p:nvSpPr>
        <p:spPr>
          <a:xfrm>
            <a:off x="3673426" y="1129466"/>
            <a:ext cx="5267374" cy="48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103F5C"/>
                </a:solidFill>
              </a:rPr>
              <a:t>CASE STUDY SESSION - OVERVIEW</a:t>
            </a:r>
            <a:endParaRPr lang="en-US" b="1" dirty="0">
              <a:solidFill>
                <a:srgbClr val="103F5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2507" y="479815"/>
            <a:ext cx="305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Module: ADAPTIVE SOCIAL PROTECTION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E3812E-C948-40C6-9654-4EE142380AA1}"/>
              </a:ext>
            </a:extLst>
          </p:cNvPr>
          <p:cNvSpPr txBox="1">
            <a:spLocks/>
          </p:cNvSpPr>
          <p:nvPr/>
        </p:nvSpPr>
        <p:spPr>
          <a:xfrm>
            <a:off x="2268488" y="1983476"/>
            <a:ext cx="2422599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3000" b="1" dirty="0" smtClean="0"/>
              <a:t>15 MINS</a:t>
            </a:r>
            <a:endParaRPr lang="en-US" sz="3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AD77CE-4CB6-4C2D-B140-D49AB4B5A576}"/>
              </a:ext>
            </a:extLst>
          </p:cNvPr>
          <p:cNvSpPr txBox="1">
            <a:spLocks/>
          </p:cNvSpPr>
          <p:nvPr/>
        </p:nvSpPr>
        <p:spPr>
          <a:xfrm>
            <a:off x="5877953" y="2033804"/>
            <a:ext cx="5246255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defTabSz="457189">
              <a:spcBef>
                <a:spcPts val="5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READ THE CASE STUDY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REFLECT ON THE WORKSHEET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20389" y="2181258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E3812E-C948-40C6-9654-4EE142380AA1}"/>
              </a:ext>
            </a:extLst>
          </p:cNvPr>
          <p:cNvSpPr txBox="1">
            <a:spLocks/>
          </p:cNvSpPr>
          <p:nvPr/>
        </p:nvSpPr>
        <p:spPr>
          <a:xfrm>
            <a:off x="2268487" y="2967149"/>
            <a:ext cx="2422599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3000" b="1" dirty="0" smtClean="0"/>
              <a:t>30</a:t>
            </a:r>
            <a:r>
              <a:rPr lang="en-US" sz="3000" b="1" dirty="0" smtClean="0"/>
              <a:t> MINS</a:t>
            </a:r>
            <a:endParaRPr lang="en-US" sz="3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E3812E-C948-40C6-9654-4EE142380AA1}"/>
              </a:ext>
            </a:extLst>
          </p:cNvPr>
          <p:cNvSpPr txBox="1">
            <a:spLocks/>
          </p:cNvSpPr>
          <p:nvPr/>
        </p:nvSpPr>
        <p:spPr>
          <a:xfrm>
            <a:off x="2268486" y="3950822"/>
            <a:ext cx="2422599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3000" b="1" dirty="0" smtClean="0"/>
              <a:t>30</a:t>
            </a:r>
            <a:r>
              <a:rPr lang="en-US" sz="3000" b="1" dirty="0" smtClean="0"/>
              <a:t> MINS</a:t>
            </a:r>
            <a:endParaRPr lang="en-US" sz="3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E3812E-C948-40C6-9654-4EE142380AA1}"/>
              </a:ext>
            </a:extLst>
          </p:cNvPr>
          <p:cNvSpPr txBox="1">
            <a:spLocks/>
          </p:cNvSpPr>
          <p:nvPr/>
        </p:nvSpPr>
        <p:spPr>
          <a:xfrm>
            <a:off x="2268485" y="4992190"/>
            <a:ext cx="2422599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3000" b="1" dirty="0" smtClean="0"/>
              <a:t>15 MINS</a:t>
            </a:r>
            <a:endParaRPr lang="en-US" sz="3000" dirty="0"/>
          </a:p>
        </p:txBody>
      </p:sp>
      <p:sp>
        <p:nvSpPr>
          <p:cNvPr id="12" name="Right Arrow 11"/>
          <p:cNvSpPr/>
          <p:nvPr/>
        </p:nvSpPr>
        <p:spPr>
          <a:xfrm>
            <a:off x="4814786" y="3137223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5550" y="4120896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96314" y="5162264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EAD77CE-4CB6-4C2D-B140-D49AB4B5A576}"/>
              </a:ext>
            </a:extLst>
          </p:cNvPr>
          <p:cNvSpPr txBox="1">
            <a:spLocks/>
          </p:cNvSpPr>
          <p:nvPr/>
        </p:nvSpPr>
        <p:spPr>
          <a:xfrm>
            <a:off x="5877956" y="5162264"/>
            <a:ext cx="5246255" cy="387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defTabSz="457189">
              <a:spcBef>
                <a:spcPts val="5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WRAP-UP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KEY LEARNINGS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AD77CE-4CB6-4C2D-B140-D49AB4B5A576}"/>
              </a:ext>
            </a:extLst>
          </p:cNvPr>
          <p:cNvSpPr txBox="1">
            <a:spLocks/>
          </p:cNvSpPr>
          <p:nvPr/>
        </p:nvSpPr>
        <p:spPr>
          <a:xfrm>
            <a:off x="5877955" y="3976318"/>
            <a:ext cx="5246255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defTabSz="457189">
              <a:spcBef>
                <a:spcPts val="5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GROUP FEEDBACK AND PRESENTATIONS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PILOT PROGRAMME OUTLINE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EAD77CE-4CB6-4C2D-B140-D49AB4B5A576}"/>
              </a:ext>
            </a:extLst>
          </p:cNvPr>
          <p:cNvSpPr txBox="1">
            <a:spLocks/>
          </p:cNvSpPr>
          <p:nvPr/>
        </p:nvSpPr>
        <p:spPr>
          <a:xfrm>
            <a:off x="5877954" y="3024275"/>
            <a:ext cx="5246255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defTabSz="457189">
              <a:spcBef>
                <a:spcPts val="5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GROUP DISCUSSSIONS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PILOT PROGRAMME OUTLINE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2507" y="479815"/>
            <a:ext cx="305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Module: ADAPTIVE SOCIAL PROTECTION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3370" y="756814"/>
            <a:ext cx="3176450" cy="5699899"/>
            <a:chOff x="348783" y="-1438005"/>
            <a:chExt cx="5432938" cy="10781948"/>
          </a:xfrm>
        </p:grpSpPr>
        <p:pic>
          <p:nvPicPr>
            <p:cNvPr id="8" name="Picture 7" descr="Image result for map of malawi distric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9" t="1" r="5602" b="-1"/>
            <a:stretch/>
          </p:blipFill>
          <p:spPr bwMode="auto">
            <a:xfrm>
              <a:off x="348783" y="-1438005"/>
              <a:ext cx="5432938" cy="107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map of malawi distric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0" t="5610" r="64085" b="65166"/>
            <a:stretch/>
          </p:blipFill>
          <p:spPr bwMode="auto">
            <a:xfrm>
              <a:off x="348783" y="6119707"/>
              <a:ext cx="1214062" cy="321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3419259" y="851141"/>
            <a:ext cx="8446656" cy="9005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DESIGNING A SHOCK-RESPONSIVE SOCIAL PROTECTION PILOT PROGRAMME IN MALAWI:</a:t>
            </a:r>
            <a:endParaRPr lang="en-US" b="1" dirty="0"/>
          </a:p>
          <a:p>
            <a:pPr marL="0" indent="0" algn="ctr">
              <a:buNone/>
            </a:pPr>
            <a:endParaRPr lang="en-US" sz="1400" dirty="0" smtClean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5026889" y="2511045"/>
            <a:ext cx="3198428" cy="415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chemeClr val="accent2"/>
                </a:solidFill>
              </a:rPr>
              <a:t>KEY DISASTER RISKS</a:t>
            </a:r>
            <a:r>
              <a:rPr lang="en-US" sz="2200" dirty="0" smtClean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344E6-D11F-43C5-88E0-07E63CFFB8C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6958"/>
          <a:stretch/>
        </p:blipFill>
        <p:spPr bwMode="auto">
          <a:xfrm>
            <a:off x="3534060" y="2926682"/>
            <a:ext cx="6055757" cy="353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8249557" y="1675545"/>
            <a:ext cx="4446313" cy="15769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smtClean="0">
                <a:solidFill>
                  <a:schemeClr val="accent2"/>
                </a:solidFill>
              </a:rPr>
              <a:t>DATA AND DESIGN</a:t>
            </a:r>
          </a:p>
          <a:p>
            <a:endParaRPr lang="en-GB" sz="800" b="1" dirty="0" smtClean="0">
              <a:solidFill>
                <a:schemeClr val="accent2"/>
              </a:solidFill>
            </a:endParaRPr>
          </a:p>
          <a:p>
            <a:r>
              <a:rPr lang="en-GB" sz="2200" b="1" dirty="0" smtClean="0">
                <a:solidFill>
                  <a:schemeClr val="accent2"/>
                </a:solidFill>
              </a:rPr>
              <a:t>ESTIMATED COSTS AND FINANCING INSTRUMENTS</a:t>
            </a:r>
            <a:endParaRPr lang="en-US" sz="1600" dirty="0" smtClean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3630699" y="1751686"/>
            <a:ext cx="2386456" cy="415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chemeClr val="accent2"/>
                </a:solidFill>
              </a:rPr>
              <a:t>TARGET AREAS</a:t>
            </a:r>
          </a:p>
        </p:txBody>
      </p:sp>
    </p:spTree>
    <p:extLst>
      <p:ext uri="{BB962C8B-B14F-4D97-AF65-F5344CB8AC3E}">
        <p14:creationId xmlns:p14="http://schemas.microsoft.com/office/powerpoint/2010/main" val="28126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6"/>
          <p:cNvSpPr txBox="1">
            <a:spLocks/>
          </p:cNvSpPr>
          <p:nvPr/>
        </p:nvSpPr>
        <p:spPr>
          <a:xfrm>
            <a:off x="791682" y="2276441"/>
            <a:ext cx="4001992" cy="48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103F5C"/>
                </a:solidFill>
              </a:rPr>
              <a:t>CASE-STUDY CHALLENGE</a:t>
            </a:r>
            <a:endParaRPr lang="en-US" b="1" dirty="0">
              <a:solidFill>
                <a:srgbClr val="103F5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2507" y="479815"/>
            <a:ext cx="305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Module: ADAPTIVE SOCIAL PROTECTION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6317673" y="2160049"/>
            <a:ext cx="5043054" cy="331045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Policy </a:t>
            </a:r>
            <a:r>
              <a:rPr lang="en-US" sz="3300" b="1" dirty="0">
                <a:solidFill>
                  <a:srgbClr val="FF0000"/>
                </a:solidFill>
              </a:rPr>
              <a:t>P</a:t>
            </a:r>
            <a:r>
              <a:rPr lang="en-US" sz="3300" b="1" dirty="0" smtClean="0">
                <a:solidFill>
                  <a:srgbClr val="FF0000"/>
                </a:solidFill>
              </a:rPr>
              <a:t>riorities </a:t>
            </a:r>
            <a:r>
              <a:rPr lang="en-US" sz="3300" b="1" dirty="0" smtClean="0">
                <a:solidFill>
                  <a:srgbClr val="002060"/>
                </a:solidFill>
              </a:rPr>
              <a:t>Define the Design of the Pilot </a:t>
            </a:r>
            <a:r>
              <a:rPr lang="en-US" sz="3300" b="1" dirty="0" err="1" smtClean="0">
                <a:solidFill>
                  <a:srgbClr val="002060"/>
                </a:solidFill>
              </a:rPr>
              <a:t>Programme</a:t>
            </a:r>
            <a:endParaRPr lang="en-US" sz="3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	</a:t>
            </a:r>
            <a:r>
              <a:rPr lang="en-US" sz="3500" b="1" u="sng" dirty="0" smtClean="0">
                <a:solidFill>
                  <a:srgbClr val="00B050"/>
                </a:solidFill>
              </a:rPr>
              <a:t>DISCUSSION </a:t>
            </a:r>
            <a:r>
              <a:rPr lang="en-GB" sz="3500" b="1" u="sng" dirty="0" smtClean="0">
                <a:solidFill>
                  <a:srgbClr val="00B050"/>
                </a:solidFill>
              </a:rPr>
              <a:t>GROUPS</a:t>
            </a:r>
            <a:r>
              <a:rPr lang="en-GB" sz="2400" b="1" u="sng" dirty="0" smtClean="0">
                <a:solidFill>
                  <a:srgbClr val="00B050"/>
                </a:solidFill>
              </a:rPr>
              <a:t>: 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00B050"/>
              </a:solidFill>
            </a:endParaRPr>
          </a:p>
          <a:p>
            <a:pPr lvl="1"/>
            <a:r>
              <a:rPr lang="en-GB" sz="3500" b="1" dirty="0" smtClean="0">
                <a:solidFill>
                  <a:srgbClr val="00B050"/>
                </a:solidFill>
              </a:rPr>
              <a:t>MINISTRY OF FINANCE</a:t>
            </a:r>
          </a:p>
          <a:p>
            <a:pPr lvl="1"/>
            <a:r>
              <a:rPr lang="en-GB" sz="3500" b="1" dirty="0" smtClean="0">
                <a:solidFill>
                  <a:srgbClr val="00B050"/>
                </a:solidFill>
              </a:rPr>
              <a:t>SOCIAL PROTECTION MINISTRY</a:t>
            </a:r>
          </a:p>
          <a:p>
            <a:pPr lvl="1"/>
            <a:r>
              <a:rPr lang="en-GB" sz="3500" b="1" dirty="0" smtClean="0">
                <a:solidFill>
                  <a:srgbClr val="00B050"/>
                </a:solidFill>
              </a:rPr>
              <a:t>DEVELOPMENT BANK</a:t>
            </a:r>
            <a:endParaRPr lang="en-US" sz="35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625427" y="2644177"/>
            <a:ext cx="5795325" cy="2826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KEY DISASTER RISKS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TARGET AREAS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DATA AND DESIGN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ESTIMATED COSTS AND FINANCING INSTRUMENTS</a:t>
            </a:r>
            <a:endParaRPr lang="en-US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3158836" y="1008159"/>
            <a:ext cx="8446656" cy="9005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DESIGNING A SHOCK-RESPONSIVE SOCIAL PROTECTION PILOT PROGRAMME IN MALAWI:</a:t>
            </a:r>
            <a:endParaRPr lang="en-US" b="1" dirty="0"/>
          </a:p>
          <a:p>
            <a:pPr marL="0" indent="0" algn="ctr">
              <a:buNone/>
            </a:pPr>
            <a:endParaRPr lang="en-US" sz="1400" dirty="0" smtClean="0"/>
          </a:p>
        </p:txBody>
      </p:sp>
      <p:sp>
        <p:nvSpPr>
          <p:cNvPr id="8" name="Text Placeholder 26"/>
          <p:cNvSpPr txBox="1">
            <a:spLocks/>
          </p:cNvSpPr>
          <p:nvPr/>
        </p:nvSpPr>
        <p:spPr>
          <a:xfrm>
            <a:off x="4221511" y="5721848"/>
            <a:ext cx="3160653" cy="48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FF0000"/>
                </a:solidFill>
              </a:rPr>
              <a:t>LIMITED FUNDING!!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2507" y="479815"/>
            <a:ext cx="305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Module: ADAPTIVE SOCIAL PROTECTION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3370" y="756814"/>
            <a:ext cx="3176450" cy="5699899"/>
            <a:chOff x="348783" y="-1438005"/>
            <a:chExt cx="5432938" cy="10781948"/>
          </a:xfrm>
        </p:grpSpPr>
        <p:pic>
          <p:nvPicPr>
            <p:cNvPr id="8" name="Picture 7" descr="Image result for map of malawi distric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9" t="1" r="5602" b="-1"/>
            <a:stretch/>
          </p:blipFill>
          <p:spPr bwMode="auto">
            <a:xfrm>
              <a:off x="348783" y="-1438005"/>
              <a:ext cx="5432938" cy="107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map of malawi distric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0" t="5610" r="64085" b="65166"/>
            <a:stretch/>
          </p:blipFill>
          <p:spPr bwMode="auto">
            <a:xfrm>
              <a:off x="348783" y="6119707"/>
              <a:ext cx="1214062" cy="321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3419259" y="851141"/>
            <a:ext cx="8446656" cy="9005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DESIGNING A SHOCK-RESPONSIVE SOCIAL PROTECTION PILOT PROGRAMME IN MALAWI:</a:t>
            </a:r>
            <a:endParaRPr lang="en-US" b="1" dirty="0"/>
          </a:p>
          <a:p>
            <a:pPr marL="0" indent="0" algn="ctr">
              <a:buNone/>
            </a:pPr>
            <a:endParaRPr lang="en-US" sz="1400" dirty="0" smtClean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4BD7100-0165-4183-B946-DDBC9F2C9A56}"/>
              </a:ext>
            </a:extLst>
          </p:cNvPr>
          <p:cNvSpPr txBox="1">
            <a:spLocks/>
          </p:cNvSpPr>
          <p:nvPr/>
        </p:nvSpPr>
        <p:spPr>
          <a:xfrm>
            <a:off x="4615535" y="2776466"/>
            <a:ext cx="5795325" cy="2826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KEY DISASTER RISKS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TARGET AREAS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DATA AND DESIGN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ESTIMATED COSTS AND FINANCING INSTRUMENTS</a:t>
            </a:r>
            <a:endParaRPr lang="en-US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Text Placeholder 26"/>
          <p:cNvSpPr txBox="1">
            <a:spLocks/>
          </p:cNvSpPr>
          <p:nvPr/>
        </p:nvSpPr>
        <p:spPr>
          <a:xfrm>
            <a:off x="5956049" y="2094212"/>
            <a:ext cx="3040169" cy="48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103F5C"/>
                </a:solidFill>
              </a:rPr>
              <a:t>GROUP FEEDBACK:</a:t>
            </a:r>
            <a:endParaRPr lang="en-US" b="1" dirty="0">
              <a:solidFill>
                <a:srgbClr val="103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6581" y="1378566"/>
            <a:ext cx="10834254" cy="51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/>
                </a:solidFill>
              </a:rPr>
              <a:t>Six Steps </a:t>
            </a:r>
            <a:r>
              <a:rPr lang="en-US" sz="4000" b="1" dirty="0" smtClean="0"/>
              <a:t>Towards Strengthening Financial Resilience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1345" y="2097759"/>
            <a:ext cx="10344727" cy="3718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59962" y="3113323"/>
            <a:ext cx="1742610" cy="79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65176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400" b="1" dirty="0"/>
              <a:t>Develop a risk profile</a:t>
            </a:r>
            <a:endParaRPr lang="en-US" sz="1400" b="1" u="sng" dirty="0">
              <a:uFill>
                <a:solidFill>
                  <a:srgbClr val="E95912"/>
                </a:solidFill>
              </a:uFill>
            </a:endParaRPr>
          </a:p>
        </p:txBody>
      </p:sp>
      <p:pic>
        <p:nvPicPr>
          <p:cNvPr id="7" name="Picture 6" descr="red circles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94" y="3867737"/>
            <a:ext cx="789380" cy="791824"/>
          </a:xfrm>
          <a:prstGeom prst="rect">
            <a:avLst/>
          </a:prstGeom>
        </p:spPr>
      </p:pic>
      <p:pic>
        <p:nvPicPr>
          <p:cNvPr id="8" name="Picture 7" descr="red circle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10" y="3867737"/>
            <a:ext cx="791824" cy="791824"/>
          </a:xfrm>
          <a:prstGeom prst="rect">
            <a:avLst/>
          </a:prstGeom>
        </p:spPr>
      </p:pic>
      <p:pic>
        <p:nvPicPr>
          <p:cNvPr id="9" name="Picture 8" descr="red circles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20" y="3875688"/>
            <a:ext cx="791824" cy="79182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64161" y="4015657"/>
            <a:ext cx="626403" cy="61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lnSpc>
                <a:spcPct val="120000"/>
              </a:lnSpc>
            </a:pPr>
            <a:r>
              <a:rPr lang="en-US" sz="2800" dirty="0">
                <a:solidFill>
                  <a:prstClr val="white"/>
                </a:solidFill>
              </a:rPr>
              <a:t>2</a:t>
            </a:r>
          </a:p>
          <a:p>
            <a:pPr lvl="2" defTabSz="457189"/>
            <a:endParaRPr lang="en-US" dirty="0"/>
          </a:p>
          <a:p>
            <a:pPr lvl="2" defTabSz="457189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18217" y="4023608"/>
            <a:ext cx="626403" cy="61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lnSpc>
                <a:spcPct val="120000"/>
              </a:lnSpc>
            </a:pPr>
            <a:r>
              <a:rPr lang="en-US" sz="2800" dirty="0">
                <a:solidFill>
                  <a:prstClr val="white"/>
                </a:solidFill>
              </a:rPr>
              <a:t>3</a:t>
            </a:r>
          </a:p>
          <a:p>
            <a:pPr lvl="2" defTabSz="457189"/>
            <a:endParaRPr lang="en-US" dirty="0"/>
          </a:p>
          <a:p>
            <a:pPr lvl="2" defTabSz="457189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18066" y="4015657"/>
            <a:ext cx="626403" cy="61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lnSpc>
                <a:spcPct val="120000"/>
              </a:lnSpc>
            </a:pPr>
            <a:r>
              <a:rPr lang="en-US" sz="2800" dirty="0">
                <a:solidFill>
                  <a:prstClr val="white"/>
                </a:solidFill>
              </a:rPr>
              <a:t>1</a:t>
            </a:r>
          </a:p>
          <a:p>
            <a:pPr lvl="2" defTabSz="457189"/>
            <a:endParaRPr lang="en-US" dirty="0"/>
          </a:p>
          <a:p>
            <a:pPr lvl="2" defTabSz="457189"/>
            <a:endParaRPr lang="en-US" dirty="0"/>
          </a:p>
        </p:txBody>
      </p:sp>
      <p:pic>
        <p:nvPicPr>
          <p:cNvPr id="13" name="Picture 12" descr="red circle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80" y="3875688"/>
            <a:ext cx="791824" cy="79182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762024" y="4015657"/>
            <a:ext cx="626403" cy="61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lnSpc>
                <a:spcPct val="120000"/>
              </a:lnSpc>
            </a:pPr>
            <a:r>
              <a:rPr lang="en-US" sz="2800" dirty="0">
                <a:solidFill>
                  <a:prstClr val="white"/>
                </a:solidFill>
              </a:rPr>
              <a:t>4</a:t>
            </a:r>
          </a:p>
          <a:p>
            <a:pPr lvl="2" defTabSz="457189"/>
            <a:endParaRPr lang="en-US" dirty="0"/>
          </a:p>
          <a:p>
            <a:pPr lvl="2" defTabSz="457189"/>
            <a:endParaRPr lang="en-US" dirty="0"/>
          </a:p>
        </p:txBody>
      </p:sp>
      <p:pic>
        <p:nvPicPr>
          <p:cNvPr id="15" name="Picture 14" descr="red circles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00" y="3875688"/>
            <a:ext cx="791824" cy="79182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301990" y="4015657"/>
            <a:ext cx="626403" cy="61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lnSpc>
                <a:spcPct val="120000"/>
              </a:lnSpc>
            </a:pPr>
            <a:r>
              <a:rPr lang="en-US" sz="2800" dirty="0">
                <a:solidFill>
                  <a:prstClr val="white"/>
                </a:solidFill>
              </a:rPr>
              <a:t>5</a:t>
            </a:r>
          </a:p>
          <a:p>
            <a:pPr lvl="2" defTabSz="457189"/>
            <a:endParaRPr lang="en-US" dirty="0"/>
          </a:p>
          <a:p>
            <a:pPr lvl="2" defTabSz="457189"/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21075" y="4979614"/>
            <a:ext cx="1742610" cy="79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65176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400" b="1" dirty="0"/>
              <a:t>Decide on policy priorities</a:t>
            </a:r>
            <a:endParaRPr lang="en-US" sz="1400" b="1" u="sng" dirty="0">
              <a:uFill>
                <a:solidFill>
                  <a:srgbClr val="E95912"/>
                </a:solidFill>
              </a:u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14260" y="2422603"/>
            <a:ext cx="1994477" cy="860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65176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300" b="1" dirty="0"/>
              <a:t>Finalize the mechanism rules and devise a DRF strategy to support costs</a:t>
            </a:r>
            <a:endParaRPr lang="en-US" sz="1300" b="1" u="sng" dirty="0">
              <a:uFill>
                <a:solidFill>
                  <a:srgbClr val="E95912"/>
                </a:solidFill>
              </a:u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78975" y="4931694"/>
            <a:ext cx="1978289" cy="79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65176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400" b="1" dirty="0"/>
              <a:t>Estimate the cost</a:t>
            </a:r>
            <a:r>
              <a:rPr lang="en-US" sz="1400" b="1" dirty="0">
                <a:uFill>
                  <a:solidFill>
                    <a:srgbClr val="E95912"/>
                  </a:solidFill>
                </a:uFill>
              </a:rPr>
              <a:t> of</a:t>
            </a:r>
          </a:p>
          <a:p>
            <a:pPr lvl="2" algn="ctr" defTabSz="457189"/>
            <a:r>
              <a:rPr lang="en-US" sz="1400" b="1" dirty="0">
                <a:uFill>
                  <a:solidFill>
                    <a:srgbClr val="E95912"/>
                  </a:solidFill>
                </a:uFill>
              </a:rPr>
              <a:t>Scalability mechanism</a:t>
            </a:r>
            <a:endParaRPr lang="en-US" sz="1400" b="1" dirty="0"/>
          </a:p>
        </p:txBody>
      </p:sp>
      <p:pic>
        <p:nvPicPr>
          <p:cNvPr id="20" name="Picture 19" descr="circles-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23" y="3594233"/>
            <a:ext cx="195233" cy="19669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2419940" y="3756004"/>
            <a:ext cx="3692" cy="152822"/>
          </a:xfrm>
          <a:prstGeom prst="line">
            <a:avLst/>
          </a:prstGeom>
          <a:ln w="12700">
            <a:solidFill>
              <a:srgbClr val="E143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ircles-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58" y="3594233"/>
            <a:ext cx="195233" cy="1966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5617475" y="3756004"/>
            <a:ext cx="3692" cy="152822"/>
          </a:xfrm>
          <a:prstGeom prst="line">
            <a:avLst/>
          </a:prstGeom>
          <a:ln w="12700">
            <a:solidFill>
              <a:srgbClr val="E143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circles-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83" y="3594233"/>
            <a:ext cx="195233" cy="196696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 flipV="1">
            <a:off x="8611500" y="3756004"/>
            <a:ext cx="3692" cy="152822"/>
          </a:xfrm>
          <a:prstGeom prst="line">
            <a:avLst/>
          </a:prstGeom>
          <a:ln w="12700">
            <a:solidFill>
              <a:srgbClr val="E143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ircles-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75" y="4754126"/>
            <a:ext cx="195233" cy="1966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 flipV="1">
            <a:off x="7086692" y="4645075"/>
            <a:ext cx="3692" cy="152822"/>
          </a:xfrm>
          <a:prstGeom prst="line">
            <a:avLst/>
          </a:prstGeom>
          <a:ln w="12700">
            <a:solidFill>
              <a:srgbClr val="E143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ircles-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08" y="4754126"/>
            <a:ext cx="195233" cy="19669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4087125" y="4645075"/>
            <a:ext cx="3692" cy="152822"/>
          </a:xfrm>
          <a:prstGeom prst="line">
            <a:avLst/>
          </a:prstGeom>
          <a:ln w="12700">
            <a:solidFill>
              <a:srgbClr val="E143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red circle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77" y="3875688"/>
            <a:ext cx="791824" cy="791824"/>
          </a:xfrm>
          <a:prstGeom prst="rect">
            <a:avLst/>
          </a:prstGeom>
        </p:spPr>
      </p:pic>
      <p:pic>
        <p:nvPicPr>
          <p:cNvPr id="31" name="Picture 30" descr="circles-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72" y="4735971"/>
            <a:ext cx="195233" cy="19669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 flipV="1">
            <a:off x="10011197" y="4659561"/>
            <a:ext cx="3692" cy="152822"/>
          </a:xfrm>
          <a:prstGeom prst="line">
            <a:avLst/>
          </a:prstGeom>
          <a:ln w="12700">
            <a:solidFill>
              <a:srgbClr val="E143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9685087" y="4011269"/>
            <a:ext cx="626403" cy="61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2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0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392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lnSpc>
                <a:spcPct val="120000"/>
              </a:lnSpc>
            </a:pPr>
            <a:r>
              <a:rPr lang="en-US" sz="2800" dirty="0">
                <a:solidFill>
                  <a:prstClr val="white"/>
                </a:solidFill>
              </a:rPr>
              <a:t>6</a:t>
            </a:r>
          </a:p>
          <a:p>
            <a:pPr lvl="2" defTabSz="457189"/>
            <a:endParaRPr lang="en-US" dirty="0"/>
          </a:p>
          <a:p>
            <a:pPr lvl="2" defTabSz="457189"/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183344" y="4931694"/>
            <a:ext cx="1655705" cy="59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65176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300" b="1" dirty="0"/>
              <a:t>Monitoring and Evaluation</a:t>
            </a:r>
            <a:endParaRPr lang="en-US" sz="1300" b="1" u="sng" dirty="0">
              <a:uFill>
                <a:solidFill>
                  <a:srgbClr val="E95912"/>
                </a:solidFill>
              </a:u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746169" y="2813325"/>
            <a:ext cx="1742610" cy="79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65176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400" b="1" dirty="0"/>
              <a:t>Design the Scalability</a:t>
            </a:r>
          </a:p>
          <a:p>
            <a:pPr lvl="2" algn="ctr" defTabSz="457189"/>
            <a:r>
              <a:rPr lang="en-US" sz="1400" b="1" dirty="0">
                <a:uFill>
                  <a:solidFill>
                    <a:srgbClr val="E95912"/>
                  </a:solidFill>
                </a:uFill>
              </a:rPr>
              <a:t>Mechanism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02507" y="479815"/>
            <a:ext cx="305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Module: ADAPTIVE SOCIAL PROTECTION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6"/>
          <p:cNvSpPr txBox="1">
            <a:spLocks/>
          </p:cNvSpPr>
          <p:nvPr/>
        </p:nvSpPr>
        <p:spPr>
          <a:xfrm>
            <a:off x="4513939" y="988545"/>
            <a:ext cx="3161479" cy="48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103F5C"/>
                </a:solidFill>
              </a:rPr>
              <a:t>BUILDING BLOCKS</a:t>
            </a:r>
            <a:endParaRPr lang="en-US" b="1" dirty="0">
              <a:solidFill>
                <a:srgbClr val="103F5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2507" y="479815"/>
            <a:ext cx="305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Module: ADAPTIVE SOCIAL PROTECTION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32CF8D-7827-4DE1-8E4E-BE01FA53356A}"/>
              </a:ext>
            </a:extLst>
          </p:cNvPr>
          <p:cNvSpPr txBox="1">
            <a:spLocks/>
          </p:cNvSpPr>
          <p:nvPr/>
        </p:nvSpPr>
        <p:spPr>
          <a:xfrm>
            <a:off x="6022108" y="3560644"/>
            <a:ext cx="5246255" cy="3782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defTabSz="457189">
              <a:spcBef>
                <a:spcPts val="500"/>
              </a:spcBef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assistance will be channeled to affected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4" indent="0" defTabSz="457189">
              <a:spcBef>
                <a:spcPts val="500"/>
              </a:spcBef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0664B7-B737-49A8-B0EA-59B20DCB23F8}"/>
              </a:ext>
            </a:extLst>
          </p:cNvPr>
          <p:cNvSpPr txBox="1">
            <a:spLocks/>
          </p:cNvSpPr>
          <p:nvPr/>
        </p:nvSpPr>
        <p:spPr>
          <a:xfrm>
            <a:off x="6022108" y="2568491"/>
            <a:ext cx="5246255" cy="7798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457189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vulnerable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households are located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defTabSz="457189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 how long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delivery mechanism will scale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76E2CB-D291-46E6-ABEE-91ABDA293D7D}"/>
              </a:ext>
            </a:extLst>
          </p:cNvPr>
          <p:cNvSpPr txBox="1">
            <a:spLocks/>
          </p:cNvSpPr>
          <p:nvPr/>
        </p:nvSpPr>
        <p:spPr>
          <a:xfrm>
            <a:off x="6022108" y="4119577"/>
            <a:ext cx="5246256" cy="7438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457189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much the mechanism could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develop appropriate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finance response, with clarity on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pays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2AD913-876B-4E20-922D-9F77619B0C5B}"/>
              </a:ext>
            </a:extLst>
          </p:cNvPr>
          <p:cNvSpPr txBox="1">
            <a:spLocks/>
          </p:cNvSpPr>
          <p:nvPr/>
        </p:nvSpPr>
        <p:spPr>
          <a:xfrm>
            <a:off x="2611217" y="2628274"/>
            <a:ext cx="2422598" cy="7200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600" b="1" dirty="0"/>
              <a:t>Risk information and early warning system</a:t>
            </a: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E6A20C-65B6-44A7-899A-77F44DEE9449}"/>
              </a:ext>
            </a:extLst>
          </p:cNvPr>
          <p:cNvSpPr txBox="1">
            <a:spLocks/>
          </p:cNvSpPr>
          <p:nvPr/>
        </p:nvSpPr>
        <p:spPr>
          <a:xfrm>
            <a:off x="2629686" y="3534672"/>
            <a:ext cx="2422597" cy="4319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600" b="1" dirty="0"/>
              <a:t>Delivery mechanism </a:t>
            </a:r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93A12D-843A-4EF8-AE83-5DCC3C02F154}"/>
              </a:ext>
            </a:extLst>
          </p:cNvPr>
          <p:cNvSpPr txBox="1">
            <a:spLocks/>
          </p:cNvSpPr>
          <p:nvPr/>
        </p:nvSpPr>
        <p:spPr>
          <a:xfrm>
            <a:off x="2611217" y="4163482"/>
            <a:ext cx="2422598" cy="6718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600" b="1" dirty="0"/>
              <a:t>Disaster</a:t>
            </a:r>
          </a:p>
          <a:p>
            <a:pPr lvl="2" algn="ctr" defTabSz="457189"/>
            <a:r>
              <a:rPr lang="en-US" sz="1600" b="1" dirty="0"/>
              <a:t>Risk Financing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E3812E-C948-40C6-9654-4EE142380AA1}"/>
              </a:ext>
            </a:extLst>
          </p:cNvPr>
          <p:cNvSpPr txBox="1">
            <a:spLocks/>
          </p:cNvSpPr>
          <p:nvPr/>
        </p:nvSpPr>
        <p:spPr>
          <a:xfrm>
            <a:off x="2611217" y="1606914"/>
            <a:ext cx="2422599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600" b="1" dirty="0"/>
              <a:t>Information systems and targeting 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EAD77CE-4CB6-4C2D-B140-D49AB4B5A576}"/>
              </a:ext>
            </a:extLst>
          </p:cNvPr>
          <p:cNvSpPr txBox="1">
            <a:spLocks/>
          </p:cNvSpPr>
          <p:nvPr/>
        </p:nvSpPr>
        <p:spPr>
          <a:xfrm>
            <a:off x="6022108" y="1625313"/>
            <a:ext cx="5246255" cy="727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defTabSz="457189">
              <a:spcBef>
                <a:spcPts val="500"/>
              </a:spcBef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Determine the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amount of assistance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needed</a:t>
            </a:r>
          </a:p>
          <a:p>
            <a:pPr marL="0" lvl="4" indent="0" defTabSz="457189">
              <a:spcBef>
                <a:spcPts val="500"/>
              </a:spcBef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dentify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affected populations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receive 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F68F54-3935-4900-8C93-1E5E120C6B0B}"/>
              </a:ext>
            </a:extLst>
          </p:cNvPr>
          <p:cNvSpPr txBox="1">
            <a:spLocks/>
          </p:cNvSpPr>
          <p:nvPr/>
        </p:nvSpPr>
        <p:spPr>
          <a:xfrm>
            <a:off x="6022106" y="5070346"/>
            <a:ext cx="5246257" cy="7438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457189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does the social protection scale ups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complement disaster response and humanitarian assistance.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81637D-82E6-4CDD-A5DC-F0E2EB00CF9E}"/>
              </a:ext>
            </a:extLst>
          </p:cNvPr>
          <p:cNvSpPr txBox="1">
            <a:spLocks/>
          </p:cNvSpPr>
          <p:nvPr/>
        </p:nvSpPr>
        <p:spPr>
          <a:xfrm>
            <a:off x="2611216" y="5075957"/>
            <a:ext cx="2422599" cy="743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936"/>
              </a:spcAft>
              <a:buFontTx/>
              <a:buNone/>
              <a:defRPr sz="1400" b="1" i="0" kern="1200" cap="all" spc="160" baseline="0">
                <a:solidFill>
                  <a:srgbClr val="E95912"/>
                </a:solidFill>
                <a:latin typeface="Tahom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300" kern="0" cap="all" spc="16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FontTx/>
              <a:buNone/>
              <a:defRPr sz="1100" kern="1200" baseline="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4pPr>
            <a:lvl5pPr marL="137160" indent="-13716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139295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457189"/>
            <a:r>
              <a:rPr lang="en-US" sz="1600" b="1" dirty="0"/>
              <a:t>Institutional coordination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098466" y="1776988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98467" y="5248701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98467" y="4305813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98467" y="3551773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098466" y="2779947"/>
            <a:ext cx="858990" cy="38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0B16C0F16964A802872E32C0D0455" ma:contentTypeVersion="31" ma:contentTypeDescription="Create a new document." ma:contentTypeScope="" ma:versionID="67951a20c68967051329811e9c770967">
  <xsd:schema xmlns:xsd="http://www.w3.org/2001/XMLSchema" xmlns:xs="http://www.w3.org/2001/XMLSchema" xmlns:p="http://schemas.microsoft.com/office/2006/metadata/properties" xmlns:ns3="f0fa95f0-06eb-4e1a-8b84-38f82c95a749" xmlns:ns4="218db4c8-5fdd-401c-bacf-a04af2a4f87e" targetNamespace="http://schemas.microsoft.com/office/2006/metadata/properties" ma:root="true" ma:fieldsID="ac023dfdff88868c3ea91e0ca8c5b20d" ns3:_="" ns4:_="">
    <xsd:import namespace="f0fa95f0-06eb-4e1a-8b84-38f82c95a749"/>
    <xsd:import namespace="218db4c8-5fdd-401c-bacf-a04af2a4f8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a95f0-06eb-4e1a-8b84-38f82c95a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2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db4c8-5fdd-401c-bacf-a04af2a4f87e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0fa95f0-06eb-4e1a-8b84-38f82c95a749" xsi:nil="true"/>
    <TeamsChannelId xmlns="f0fa95f0-06eb-4e1a-8b84-38f82c95a749" xsi:nil="true"/>
    <IsNotebookLocked xmlns="f0fa95f0-06eb-4e1a-8b84-38f82c95a749" xsi:nil="true"/>
    <Owner xmlns="f0fa95f0-06eb-4e1a-8b84-38f82c95a749">
      <UserInfo>
        <DisplayName/>
        <AccountId xsi:nil="true"/>
        <AccountType/>
      </UserInfo>
    </Owner>
    <Math_Settings xmlns="f0fa95f0-06eb-4e1a-8b84-38f82c95a749" xsi:nil="true"/>
    <NotebookType xmlns="f0fa95f0-06eb-4e1a-8b84-38f82c95a749" xsi:nil="true"/>
    <FolderType xmlns="f0fa95f0-06eb-4e1a-8b84-38f82c95a749" xsi:nil="true"/>
    <AppVersion xmlns="f0fa95f0-06eb-4e1a-8b84-38f82c95a749" xsi:nil="true"/>
    <Is_Collaboration_Space_Locked xmlns="f0fa95f0-06eb-4e1a-8b84-38f82c95a749" xsi:nil="true"/>
    <CultureName xmlns="f0fa95f0-06eb-4e1a-8b84-38f82c95a749" xsi:nil="true"/>
    <Distribution_Groups xmlns="f0fa95f0-06eb-4e1a-8b84-38f82c95a749" xsi:nil="true"/>
    <Templates xmlns="f0fa95f0-06eb-4e1a-8b84-38f82c95a749" xsi:nil="true"/>
    <Members xmlns="f0fa95f0-06eb-4e1a-8b84-38f82c95a749">
      <UserInfo>
        <DisplayName/>
        <AccountId xsi:nil="true"/>
        <AccountType/>
      </UserInfo>
    </Members>
    <Self_Registration_Enabled xmlns="f0fa95f0-06eb-4e1a-8b84-38f82c95a749" xsi:nil="true"/>
    <Invited_Members xmlns="f0fa95f0-06eb-4e1a-8b84-38f82c95a749" xsi:nil="true"/>
    <LMS_Mappings xmlns="f0fa95f0-06eb-4e1a-8b84-38f82c95a749" xsi:nil="true"/>
    <Invited_Leaders xmlns="f0fa95f0-06eb-4e1a-8b84-38f82c95a749" xsi:nil="true"/>
    <Leaders xmlns="f0fa95f0-06eb-4e1a-8b84-38f82c95a749">
      <UserInfo>
        <DisplayName/>
        <AccountId xsi:nil="true"/>
        <AccountType/>
      </UserInfo>
    </Leaders>
    <Member_Groups xmlns="f0fa95f0-06eb-4e1a-8b84-38f82c95a749">
      <UserInfo>
        <DisplayName/>
        <AccountId xsi:nil="true"/>
        <AccountType/>
      </UserInfo>
    </Member_Groups>
    <Has_Leaders_Only_SectionGroup xmlns="f0fa95f0-06eb-4e1a-8b84-38f82c95a749" xsi:nil="true"/>
  </documentManagement>
</p:properties>
</file>

<file path=customXml/itemProps1.xml><?xml version="1.0" encoding="utf-8"?>
<ds:datastoreItem xmlns:ds="http://schemas.openxmlformats.org/officeDocument/2006/customXml" ds:itemID="{B596B72A-D898-4B99-81BA-931A5930C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fa95f0-06eb-4e1a-8b84-38f82c95a749"/>
    <ds:schemaRef ds:uri="218db4c8-5fdd-401c-bacf-a04af2a4f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8F94A-98AA-4EFA-8922-B28D2BA28A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AC53A-41E1-4C4D-92CC-C1991691439C}">
  <ds:schemaRefs>
    <ds:schemaRef ds:uri="f0fa95f0-06eb-4e1a-8b84-38f82c95a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218db4c8-5fdd-401c-bacf-a04af2a4f87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325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Stellenbosch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Vigus, C, Mev [chantalv@sun.ac.za]</dc:creator>
  <cp:lastModifiedBy>Mwagiru, N, Dr [njerim@sun.ac.za]</cp:lastModifiedBy>
  <cp:revision>62</cp:revision>
  <dcterms:created xsi:type="dcterms:W3CDTF">2019-08-26T08:15:59Z</dcterms:created>
  <dcterms:modified xsi:type="dcterms:W3CDTF">2019-09-05T08:57:18Z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0x0101002C60B16C0F16964A802872E32C0D0455</vt:lpwstr>
  </property>
</Properties>
</file>